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6" r:id="rId3"/>
    <p:sldId id="257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115"/>
    <a:srgbClr val="E40014"/>
    <a:srgbClr val="3D3D3D"/>
    <a:srgbClr val="E5EAE6"/>
    <a:srgbClr val="323232"/>
    <a:srgbClr val="E6E6E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>
        <p:scale>
          <a:sx n="70" d="100"/>
          <a:sy n="70" d="100"/>
        </p:scale>
        <p:origin x="1416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50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25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5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84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1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3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66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28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9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4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D67E-2A39-4FA8-A7EE-BFA2D88D053A}" type="datetimeFigureOut">
              <a:rPr lang="fr-FR" smtClean="0"/>
              <a:t>17/07/2019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AEDD-AAA0-4288-A220-E066673997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4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nouveaulyon.fr/2018/06/28/halle-girard-devient-h7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99BD5F1-FB1F-4BBA-BF8E-38BD68972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/>
          <a:stretch/>
        </p:blipFill>
        <p:spPr>
          <a:xfrm>
            <a:off x="1767428" y="0"/>
            <a:ext cx="3323143" cy="12823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4932D2-F9EF-0F49-ADCE-F76A1163890A}"/>
              </a:ext>
            </a:extLst>
          </p:cNvPr>
          <p:cNvSpPr/>
          <p:nvPr/>
        </p:nvSpPr>
        <p:spPr>
          <a:xfrm>
            <a:off x="2299632" y="5286130"/>
            <a:ext cx="1040852" cy="4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D691AB1-8E46-47D0-8DC7-A95E7A3B3AB5}"/>
              </a:ext>
            </a:extLst>
          </p:cNvPr>
          <p:cNvGrpSpPr>
            <a:grpSpLocks noChangeAspect="1"/>
          </p:cNvGrpSpPr>
          <p:nvPr/>
        </p:nvGrpSpPr>
        <p:grpSpPr>
          <a:xfrm>
            <a:off x="680251" y="1312082"/>
            <a:ext cx="5546621" cy="8585380"/>
            <a:chOff x="1579762" y="1262037"/>
            <a:chExt cx="3282733" cy="5081200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DA75F994-6CE9-3343-9F2B-2130DFA87C1C}"/>
                </a:ext>
              </a:extLst>
            </p:cNvPr>
            <p:cNvGrpSpPr/>
            <p:nvPr/>
          </p:nvGrpSpPr>
          <p:grpSpPr>
            <a:xfrm>
              <a:off x="1588258" y="1262037"/>
              <a:ext cx="3274237" cy="2331589"/>
              <a:chOff x="-465304" y="1553277"/>
              <a:chExt cx="4029831" cy="2869650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95D466FC-FA69-4751-9A43-891B3224D5F7}"/>
                  </a:ext>
                </a:extLst>
              </p:cNvPr>
              <p:cNvGrpSpPr/>
              <p:nvPr/>
            </p:nvGrpSpPr>
            <p:grpSpPr>
              <a:xfrm>
                <a:off x="-355849" y="1553277"/>
                <a:ext cx="3920376" cy="2869650"/>
                <a:chOff x="-276296" y="1329321"/>
                <a:chExt cx="2593286" cy="1942198"/>
              </a:xfrm>
            </p:grpSpPr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91D33F8B-4FF1-44E7-BB9E-669EA4A14E5B}"/>
                    </a:ext>
                  </a:extLst>
                </p:cNvPr>
                <p:cNvGrpSpPr/>
                <p:nvPr/>
              </p:nvGrpSpPr>
              <p:grpSpPr>
                <a:xfrm>
                  <a:off x="-276296" y="1347793"/>
                  <a:ext cx="2569617" cy="1923726"/>
                  <a:chOff x="-207185" y="1347793"/>
                  <a:chExt cx="2569617" cy="1923726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37CACF5-4FD2-4D7D-9774-83C8A7E8DDC0}"/>
                      </a:ext>
                    </a:extLst>
                  </p:cNvPr>
                  <p:cNvSpPr/>
                  <p:nvPr/>
                </p:nvSpPr>
                <p:spPr>
                  <a:xfrm>
                    <a:off x="-207185" y="1347793"/>
                    <a:ext cx="737130" cy="103976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9773" tIns="54886" rIns="109773" bIns="54886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2161"/>
                  </a:p>
                </p:txBody>
              </p:sp>
              <p:sp>
                <p:nvSpPr>
                  <p:cNvPr id="14" name="ZoneTexte 13">
                    <a:extLst>
                      <a:ext uri="{FF2B5EF4-FFF2-40B4-BE49-F238E27FC236}">
                        <a16:creationId xmlns:a16="http://schemas.microsoft.com/office/drawing/2014/main" id="{EEED6FA5-B535-4E2E-9C8D-2CC698C9CBF8}"/>
                      </a:ext>
                    </a:extLst>
                  </p:cNvPr>
                  <p:cNvSpPr txBox="1"/>
                  <p:nvPr/>
                </p:nvSpPr>
                <p:spPr>
                  <a:xfrm>
                    <a:off x="1719642" y="3005984"/>
                    <a:ext cx="642790" cy="2655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dirty="0">
                        <a:latin typeface="Mistral" panose="03090702030407020403" pitchFamily="66" charset="0"/>
                      </a:rPr>
                      <a:t>Frédéric Berthet</a:t>
                    </a:r>
                  </a:p>
                  <a:p>
                    <a:r>
                      <a:rPr lang="fr-FR" sz="1100" b="1" dirty="0">
                        <a:latin typeface="Calibri" panose="020F0502020204030204" pitchFamily="34" charset="0"/>
                      </a:rPr>
                      <a:t>Gérant - Associé</a:t>
                    </a:r>
                  </a:p>
                </p:txBody>
              </p:sp>
            </p:grp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AD64FBD7-F88D-4D6D-A15B-69071FE3A250}"/>
                    </a:ext>
                  </a:extLst>
                </p:cNvPr>
                <p:cNvSpPr txBox="1"/>
                <p:nvPr/>
              </p:nvSpPr>
              <p:spPr>
                <a:xfrm>
                  <a:off x="467913" y="1329321"/>
                  <a:ext cx="1849077" cy="1942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Chers Amis,</a:t>
                  </a:r>
                </a:p>
                <a:p>
                  <a:r>
                    <a:rPr lang="fr-FR" sz="1000" dirty="0"/>
                    <a:t> </a:t>
                  </a:r>
                </a:p>
                <a:p>
                  <a:r>
                    <a:rPr lang="fr-FR" sz="1000" dirty="0"/>
                    <a:t>Le rugissement de Lyon ne faiblit pas !</a:t>
                  </a:r>
                </a:p>
                <a:p>
                  <a:r>
                    <a:rPr lang="fr-FR" sz="1000" dirty="0"/>
                    <a:t> </a:t>
                  </a:r>
                </a:p>
                <a:p>
                  <a:pPr algn="just"/>
                  <a:r>
                    <a:rPr lang="fr-FR" sz="1000" dirty="0"/>
                    <a:t>Bien au contraire avec l’exploit des Footballeuses Lyonnaises Championnes d’Europe mêlé aux cris « habituels » des « samedis » sans oublier certains chantiers qui sont dans la dernière ligne droite…</a:t>
                  </a:r>
                </a:p>
                <a:p>
                  <a:pPr algn="just"/>
                  <a:r>
                    <a:rPr lang="fr-FR" sz="1000" dirty="0"/>
                    <a:t> </a:t>
                  </a:r>
                </a:p>
                <a:p>
                  <a:pPr algn="just"/>
                  <a:r>
                    <a:rPr lang="fr-FR" sz="1000" dirty="0"/>
                    <a:t>L’Intercontinental du « GHD » a ouvert le 4 Juin, la fin des travaux pour la rue de la « Ré » prévue pour fin juillet et (pour les news) le Musée Guimet deviendra une annexe de la Maison de la Danse ; la Salle Rameau, rue de la Martinière, un nouveau lieu de Culture - </a:t>
                  </a:r>
                  <a:r>
                    <a:rPr lang="fr-FR" sz="1000" dirty="0" err="1"/>
                    <a:t>Market</a:t>
                  </a:r>
                  <a:r>
                    <a:rPr lang="fr-FR" sz="1000" dirty="0"/>
                    <a:t> et de Food ; Quai Perrache, le H7, nouveau lieu pour la crème des « </a:t>
                  </a:r>
                  <a:r>
                    <a:rPr lang="fr-FR" sz="1000" dirty="0" err="1"/>
                    <a:t>startupeurs</a:t>
                  </a:r>
                  <a:r>
                    <a:rPr lang="fr-FR" sz="1000" dirty="0"/>
                    <a:t> » !</a:t>
                  </a:r>
                </a:p>
                <a:p>
                  <a:pPr algn="just"/>
                  <a:r>
                    <a:rPr lang="fr-FR" sz="1000" dirty="0"/>
                    <a:t> </a:t>
                  </a:r>
                </a:p>
                <a:p>
                  <a:pPr algn="just"/>
                  <a:r>
                    <a:rPr lang="fr-FR" sz="1000" dirty="0"/>
                    <a:t>En Immo, c’était le lancement du « CIEL », 1</a:t>
                  </a:r>
                  <a:r>
                    <a:rPr lang="fr-FR" sz="1000" baseline="30000" dirty="0"/>
                    <a:t>er</a:t>
                  </a:r>
                  <a:r>
                    <a:rPr lang="fr-FR" sz="1000" dirty="0"/>
                    <a:t> Salon de l’Immobilier d’Entreprise Lyonnais le 19 et 20 Juin derniers au Palais de la Bourse et de la CCI, son organisateur ! Un grand succès…</a:t>
                  </a:r>
                </a:p>
                <a:p>
                  <a:pPr algn="just"/>
                  <a:r>
                    <a:rPr lang="fr-FR" sz="1000" dirty="0"/>
                    <a:t> </a:t>
                  </a:r>
                </a:p>
                <a:p>
                  <a:pPr algn="just"/>
                  <a:r>
                    <a:rPr lang="fr-FR" sz="1000" dirty="0"/>
                    <a:t>Et pour Omnium, c’est la diffusion après des mois d’étude, de l’Échelle de Cotation d’OMNIUM pour tous les emplacements commerciaux urbains ; bonne lecture !</a:t>
                  </a:r>
                </a:p>
                <a:p>
                  <a:r>
                    <a:rPr lang="fr-FR" sz="1000" dirty="0"/>
                    <a:t> </a:t>
                  </a:r>
                </a:p>
                <a:p>
                  <a:r>
                    <a:rPr lang="fr-FR" sz="1000" dirty="0"/>
                    <a:t>Très Amicalement,</a:t>
                  </a:r>
                </a:p>
                <a:p>
                  <a:pPr algn="just"/>
                  <a:endParaRPr lang="fr-FR" sz="1000" dirty="0"/>
                </a:p>
              </p:txBody>
            </p:sp>
          </p:grpSp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4D200E82-E2E8-0842-B001-BAE304FFA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07" r="10655"/>
              <a:stretch/>
            </p:blipFill>
            <p:spPr>
              <a:xfrm>
                <a:off x="-465304" y="1690325"/>
                <a:ext cx="1126544" cy="1513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7F056B4-5842-4CC9-87EE-EC4DC6DBEE76}"/>
                </a:ext>
              </a:extLst>
            </p:cNvPr>
            <p:cNvGrpSpPr/>
            <p:nvPr/>
          </p:nvGrpSpPr>
          <p:grpSpPr>
            <a:xfrm>
              <a:off x="1579762" y="3612986"/>
              <a:ext cx="3274720" cy="2730251"/>
              <a:chOff x="-487258" y="3770470"/>
              <a:chExt cx="4030424" cy="3360309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9A551343-F403-3F48-BD0F-5C982714D5CE}"/>
                  </a:ext>
                </a:extLst>
              </p:cNvPr>
              <p:cNvGrpSpPr/>
              <p:nvPr/>
            </p:nvGrpSpPr>
            <p:grpSpPr>
              <a:xfrm>
                <a:off x="-487258" y="3770470"/>
                <a:ext cx="4030424" cy="2603062"/>
                <a:chOff x="-487258" y="3770470"/>
                <a:chExt cx="4030424" cy="2603062"/>
              </a:xfrm>
            </p:grpSpPr>
            <p:grpSp>
              <p:nvGrpSpPr>
                <p:cNvPr id="39" name="Groupe 38">
                  <a:extLst>
                    <a:ext uri="{FF2B5EF4-FFF2-40B4-BE49-F238E27FC236}">
                      <a16:creationId xmlns:a16="http://schemas.microsoft.com/office/drawing/2014/main" id="{A8C302A0-5B2E-1549-BFE6-2C951C60CCA3}"/>
                    </a:ext>
                  </a:extLst>
                </p:cNvPr>
                <p:cNvGrpSpPr/>
                <p:nvPr/>
              </p:nvGrpSpPr>
              <p:grpSpPr>
                <a:xfrm>
                  <a:off x="-487258" y="3770470"/>
                  <a:ext cx="4030424" cy="2603062"/>
                  <a:chOff x="-487166" y="3689556"/>
                  <a:chExt cx="4030424" cy="2603062"/>
                </a:xfrm>
              </p:grpSpPr>
              <p:grpSp>
                <p:nvGrpSpPr>
                  <p:cNvPr id="38" name="Groupe 37">
                    <a:extLst>
                      <a:ext uri="{FF2B5EF4-FFF2-40B4-BE49-F238E27FC236}">
                        <a16:creationId xmlns:a16="http://schemas.microsoft.com/office/drawing/2014/main" id="{E1F64CF5-0C92-F643-AA3D-C05598A417E9}"/>
                      </a:ext>
                    </a:extLst>
                  </p:cNvPr>
                  <p:cNvGrpSpPr/>
                  <p:nvPr/>
                </p:nvGrpSpPr>
                <p:grpSpPr>
                  <a:xfrm>
                    <a:off x="-487166" y="3689556"/>
                    <a:ext cx="4030424" cy="2603062"/>
                    <a:chOff x="-487166" y="3689556"/>
                    <a:chExt cx="4030424" cy="2603062"/>
                  </a:xfrm>
                </p:grpSpPr>
                <p:grpSp>
                  <p:nvGrpSpPr>
                    <p:cNvPr id="17" name="Groupe 16">
                      <a:extLst>
                        <a:ext uri="{FF2B5EF4-FFF2-40B4-BE49-F238E27FC236}">
                          <a16:creationId xmlns:a16="http://schemas.microsoft.com/office/drawing/2014/main" id="{C0EBA77B-59BD-4F2C-B8EB-8C996C4F6B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87166" y="3689556"/>
                      <a:ext cx="4030424" cy="2603062"/>
                      <a:chOff x="-497910" y="3618887"/>
                      <a:chExt cx="4030424" cy="2603062"/>
                    </a:xfrm>
                  </p:grpSpPr>
                  <p:grpSp>
                    <p:nvGrpSpPr>
                      <p:cNvPr id="15" name="Groupe 14">
                        <a:extLst>
                          <a:ext uri="{FF2B5EF4-FFF2-40B4-BE49-F238E27FC236}">
                            <a16:creationId xmlns:a16="http://schemas.microsoft.com/office/drawing/2014/main" id="{C273676D-5B4F-45D6-BFF5-91617DC44D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487453" y="4001434"/>
                        <a:ext cx="4019967" cy="2220515"/>
                        <a:chOff x="2665308" y="3905942"/>
                        <a:chExt cx="4019967" cy="2220515"/>
                      </a:xfrm>
                    </p:grpSpPr>
                    <p:sp>
                      <p:nvSpPr>
                        <p:cNvPr id="8" name="Rectangle 7">
                          <a:extLst>
                            <a:ext uri="{FF2B5EF4-FFF2-40B4-BE49-F238E27FC236}">
                              <a16:creationId xmlns:a16="http://schemas.microsoft.com/office/drawing/2014/main" id="{652EE4A5-F2F0-47DB-9E06-8EAE510E0E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65308" y="3905942"/>
                          <a:ext cx="4019967" cy="2220515"/>
                        </a:xfrm>
                        <a:prstGeom prst="rect">
                          <a:avLst/>
                        </a:prstGeom>
                        <a:solidFill>
                          <a:srgbClr val="32323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sz="1463" dirty="0"/>
                        </a:p>
                      </p:txBody>
                    </p:sp>
                    <p:grpSp>
                      <p:nvGrpSpPr>
                        <p:cNvPr id="11" name="Groupe 10">
                          <a:extLst>
                            <a:ext uri="{FF2B5EF4-FFF2-40B4-BE49-F238E27FC236}">
                              <a16:creationId xmlns:a16="http://schemas.microsoft.com/office/drawing/2014/main" id="{EC5788F4-3A56-4E3A-B3FB-7DBFACB7D4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93413" y="4088412"/>
                          <a:ext cx="1550059" cy="1602999"/>
                          <a:chOff x="4993413" y="4088412"/>
                          <a:chExt cx="1550059" cy="1602999"/>
                        </a:xfrm>
                      </p:grpSpPr>
                      <p:sp>
                        <p:nvSpPr>
                          <p:cNvPr id="9" name="Rectangle 8">
                            <a:extLst>
                              <a:ext uri="{FF2B5EF4-FFF2-40B4-BE49-F238E27FC236}">
                                <a16:creationId xmlns:a16="http://schemas.microsoft.com/office/drawing/2014/main" id="{669D652E-C3AF-4A62-A74D-AFA4382AC70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93413" y="4088412"/>
                            <a:ext cx="1550059" cy="160299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 sz="1463"/>
                          </a:p>
                        </p:txBody>
                      </p:sp>
                      <p:sp>
                        <p:nvSpPr>
                          <p:cNvPr id="37" name="ZoneTexte 36">
                            <a:extLst>
                              <a:ext uri="{FF2B5EF4-FFF2-40B4-BE49-F238E27FC236}">
                                <a16:creationId xmlns:a16="http://schemas.microsoft.com/office/drawing/2014/main" id="{4F90C3A9-F1F9-4A2B-999F-21660388D76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031748" y="4547766"/>
                            <a:ext cx="1479377" cy="11265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just"/>
                            <a:r>
                              <a:rPr lang="fr-FR" sz="1050" b="1" dirty="0"/>
                              <a:t>Bureaux – Loué !</a:t>
                            </a:r>
                          </a:p>
                          <a:p>
                            <a:pPr algn="just"/>
                            <a:endParaRPr lang="fr-FR" sz="1050" dirty="0"/>
                          </a:p>
                          <a:p>
                            <a:pPr algn="just"/>
                            <a:r>
                              <a:rPr lang="fr-FR" sz="1050" dirty="0"/>
                              <a:t>Installation de la société ZOL sur de nouveaux bureaux :</a:t>
                            </a:r>
                          </a:p>
                          <a:p>
                            <a:pPr algn="just"/>
                            <a:endParaRPr lang="fr-FR" sz="1050" dirty="0"/>
                          </a:p>
                          <a:p>
                            <a:pPr algn="just"/>
                            <a:r>
                              <a:rPr lang="fr-FR" sz="1050" dirty="0"/>
                              <a:t>360m² de bureaux avec Terrasse en plein cœur du 6</a:t>
                            </a:r>
                            <a:r>
                              <a:rPr lang="fr-FR" sz="1050" baseline="30000" dirty="0"/>
                              <a:t>ème,  </a:t>
                            </a:r>
                            <a:r>
                              <a:rPr lang="fr-FR" sz="1050" dirty="0"/>
                              <a:t> nous attendons avec impatience leur crémaillère !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47" name="ZoneTexte 46">
                        <a:extLst>
                          <a:ext uri="{FF2B5EF4-FFF2-40B4-BE49-F238E27FC236}">
                            <a16:creationId xmlns:a16="http://schemas.microsoft.com/office/drawing/2014/main" id="{777C5864-791A-4569-BD09-F5D20B6E2DA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497910" y="3618887"/>
                        <a:ext cx="1244963" cy="246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600" dirty="0">
                            <a:latin typeface="Britannic Bold" panose="020B0903060703020204" pitchFamily="34" charset="77"/>
                            <a:cs typeface="Estrangelo Edessa" panose="03080600000000000000" pitchFamily="66" charset="0"/>
                          </a:rPr>
                          <a:t>Nos transactions</a:t>
                        </a:r>
                      </a:p>
                    </p:txBody>
                  </p:sp>
                </p:grpSp>
                <p:cxnSp>
                  <p:nvCxnSpPr>
                    <p:cNvPr id="58" name="Connecteur droit 57">
                      <a:extLst>
                        <a:ext uri="{FF2B5EF4-FFF2-40B4-BE49-F238E27FC236}">
                          <a16:creationId xmlns:a16="http://schemas.microsoft.com/office/drawing/2014/main" id="{703C96A8-9FDC-7E41-BAF1-787CC022F9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2426" y="3936164"/>
                      <a:ext cx="518939" cy="0"/>
                    </a:xfrm>
                    <a:prstGeom prst="line">
                      <a:avLst/>
                    </a:prstGeom>
                    <a:ln>
                      <a:solidFill>
                        <a:srgbClr val="E4001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6" name="Image 25" descr="Une image contenant extérieur, bâtiment, ciel&#10;&#10;Description générée automatiquement">
                    <a:extLst>
                      <a:ext uri="{FF2B5EF4-FFF2-40B4-BE49-F238E27FC236}">
                        <a16:creationId xmlns:a16="http://schemas.microsoft.com/office/drawing/2014/main" id="{5BCF8DDD-1730-A741-8621-6980039BB8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108" y="4835868"/>
                    <a:ext cx="1479378" cy="954598"/>
                  </a:xfrm>
                  <a:prstGeom prst="rect">
                    <a:avLst/>
                  </a:prstGeom>
                </p:spPr>
              </p:pic>
              <p:sp>
                <p:nvSpPr>
                  <p:cNvPr id="32" name="ZoneTexte 31">
                    <a:extLst>
                      <a:ext uri="{FF2B5EF4-FFF2-40B4-BE49-F238E27FC236}">
                        <a16:creationId xmlns:a16="http://schemas.microsoft.com/office/drawing/2014/main" id="{2CEF4562-EFBD-474B-B24E-7EC4C09A60E2}"/>
                      </a:ext>
                    </a:extLst>
                  </p:cNvPr>
                  <p:cNvSpPr txBox="1"/>
                  <p:nvPr/>
                </p:nvSpPr>
                <p:spPr>
                  <a:xfrm>
                    <a:off x="-236807" y="4225366"/>
                    <a:ext cx="1178147" cy="77346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50" b="1" dirty="0"/>
                      <a:t>Bureaux – Loué !</a:t>
                    </a:r>
                  </a:p>
                  <a:p>
                    <a:endParaRPr lang="fr-FR" sz="1050" dirty="0"/>
                  </a:p>
                  <a:p>
                    <a:r>
                      <a:rPr lang="fr-FR" sz="1050" dirty="0"/>
                      <a:t>Extension d'un cabinet d'avocats sur 370m² environs </a:t>
                    </a:r>
                  </a:p>
                  <a:p>
                    <a:r>
                      <a:rPr lang="fr-FR" sz="1050" dirty="0"/>
                      <a:t>Secteur Place des Jacobins</a:t>
                    </a:r>
                  </a:p>
                </p:txBody>
              </p:sp>
            </p:grpSp>
            <p:pic>
              <p:nvPicPr>
                <p:cNvPr id="31" name="Image 30" descr="Une image contenant clipart&#10;&#10;Description générée automatiquement">
                  <a:extLst>
                    <a:ext uri="{FF2B5EF4-FFF2-40B4-BE49-F238E27FC236}">
                      <a16:creationId xmlns:a16="http://schemas.microsoft.com/office/drawing/2014/main" id="{7D45D569-DC1A-9241-8FA2-2230F81C04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5F5F5"/>
                    </a:clrFrom>
                    <a:clrTo>
                      <a:srgbClr val="F5F5F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539" r="1131" b="19086"/>
                <a:stretch/>
              </p:blipFill>
              <p:spPr>
                <a:xfrm>
                  <a:off x="2065130" y="4335486"/>
                  <a:ext cx="1122405" cy="461604"/>
                </a:xfrm>
                <a:prstGeom prst="rect">
                  <a:avLst/>
                </a:prstGeom>
              </p:spPr>
            </p:pic>
          </p:grpSp>
          <p:pic>
            <p:nvPicPr>
              <p:cNvPr id="6" name="Image 5" descr="Une image contenant route, extérieur, bâtiment, ciel&#10;&#10;Description générée automatiquement">
                <a:extLst>
                  <a:ext uri="{FF2B5EF4-FFF2-40B4-BE49-F238E27FC236}">
                    <a16:creationId xmlns:a16="http://schemas.microsoft.com/office/drawing/2014/main" id="{B9E211BA-96FD-4F4B-B9BB-2361F8BF6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0866" y="6045960"/>
                <a:ext cx="2025733" cy="1084819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FF41945-6289-F341-8833-0ECAA81AC527}"/>
                  </a:ext>
                </a:extLst>
              </p:cNvPr>
              <p:cNvSpPr txBox="1"/>
              <p:nvPr/>
            </p:nvSpPr>
            <p:spPr>
              <a:xfrm>
                <a:off x="-73729" y="6449882"/>
                <a:ext cx="1479378" cy="65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>
                    <a:cs typeface="Calibri" panose="020F0502020204030204" pitchFamily="34" charset="0"/>
                  </a:rPr>
                  <a:t>Investissement – Vendu !</a:t>
                </a:r>
              </a:p>
              <a:p>
                <a:endParaRPr lang="fr-FR" sz="1050" dirty="0"/>
              </a:p>
              <a:p>
                <a:r>
                  <a:rPr lang="fr-FR" sz="1050" dirty="0"/>
                  <a:t>Clermont-Ferrand </a:t>
                </a:r>
              </a:p>
              <a:p>
                <a:r>
                  <a:rPr lang="fr-FR" sz="1050" dirty="0"/>
                  <a:t>3 lots en pied d’immeuble </a:t>
                </a:r>
              </a:p>
              <a:p>
                <a:r>
                  <a:rPr lang="fr-FR" sz="1050" dirty="0"/>
                  <a:t>Taux : 6,6% acte en mains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1B7C996-A001-4119-A83D-B60DC5E1BC05}"/>
              </a:ext>
            </a:extLst>
          </p:cNvPr>
          <p:cNvSpPr/>
          <p:nvPr/>
        </p:nvSpPr>
        <p:spPr>
          <a:xfrm>
            <a:off x="596347" y="5858"/>
            <a:ext cx="5616987" cy="174315"/>
          </a:xfrm>
          <a:prstGeom prst="rect">
            <a:avLst/>
          </a:prstGeom>
          <a:solidFill>
            <a:srgbClr val="E40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0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5855545A-1649-9F47-A682-6D22893031AB}"/>
              </a:ext>
            </a:extLst>
          </p:cNvPr>
          <p:cNvGrpSpPr>
            <a:grpSpLocks noChangeAspect="1"/>
          </p:cNvGrpSpPr>
          <p:nvPr/>
        </p:nvGrpSpPr>
        <p:grpSpPr>
          <a:xfrm>
            <a:off x="626679" y="328941"/>
            <a:ext cx="5586655" cy="3964439"/>
            <a:chOff x="159090" y="6915999"/>
            <a:chExt cx="3449011" cy="2447510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19497382-FEB5-455F-9C8C-FDB063531C44}"/>
                </a:ext>
              </a:extLst>
            </p:cNvPr>
            <p:cNvGrpSpPr/>
            <p:nvPr/>
          </p:nvGrpSpPr>
          <p:grpSpPr>
            <a:xfrm>
              <a:off x="159090" y="6915999"/>
              <a:ext cx="3449011" cy="2447510"/>
              <a:chOff x="232411" y="5582966"/>
              <a:chExt cx="3449011" cy="2447510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3671ACA2-9997-413E-8042-7F7FB4DD705A}"/>
                  </a:ext>
                </a:extLst>
              </p:cNvPr>
              <p:cNvGrpSpPr/>
              <p:nvPr/>
            </p:nvGrpSpPr>
            <p:grpSpPr>
              <a:xfrm>
                <a:off x="310303" y="5582966"/>
                <a:ext cx="3371119" cy="2447510"/>
                <a:chOff x="310303" y="5582966"/>
                <a:chExt cx="3371119" cy="2447510"/>
              </a:xfrm>
            </p:grpSpPr>
            <p:sp>
              <p:nvSpPr>
                <p:cNvPr id="50" name="Triangle isocèle 49">
                  <a:extLst>
                    <a:ext uri="{FF2B5EF4-FFF2-40B4-BE49-F238E27FC236}">
                      <a16:creationId xmlns:a16="http://schemas.microsoft.com/office/drawing/2014/main" id="{3C9BE0C1-0C55-4D02-8734-5EBC1A571C6C}"/>
                    </a:ext>
                  </a:extLst>
                </p:cNvPr>
                <p:cNvSpPr/>
                <p:nvPr/>
              </p:nvSpPr>
              <p:spPr>
                <a:xfrm rot="16200000">
                  <a:off x="2701445" y="6042031"/>
                  <a:ext cx="1439041" cy="520912"/>
                </a:xfrm>
                <a:prstGeom prst="triangle">
                  <a:avLst>
                    <a:gd name="adj" fmla="val 60841"/>
                  </a:avLst>
                </a:prstGeom>
                <a:solidFill>
                  <a:srgbClr val="E400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/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B335BD0E-9555-4D4C-977A-C1A40DB8E00A}"/>
                    </a:ext>
                  </a:extLst>
                </p:cNvPr>
                <p:cNvSpPr/>
                <p:nvPr/>
              </p:nvSpPr>
              <p:spPr>
                <a:xfrm>
                  <a:off x="403488" y="6139646"/>
                  <a:ext cx="648000" cy="6480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 dirty="0"/>
                </a:p>
              </p:txBody>
            </p: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1D39E77B-62EF-47E2-8E1C-33CD082B55A2}"/>
                    </a:ext>
                  </a:extLst>
                </p:cNvPr>
                <p:cNvSpPr/>
                <p:nvPr/>
              </p:nvSpPr>
              <p:spPr>
                <a:xfrm>
                  <a:off x="1464926" y="6139646"/>
                  <a:ext cx="648000" cy="648000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1F6E6246-C9A4-41F6-A99F-0D7629C232FB}"/>
                    </a:ext>
                  </a:extLst>
                </p:cNvPr>
                <p:cNvSpPr/>
                <p:nvPr/>
              </p:nvSpPr>
              <p:spPr>
                <a:xfrm>
                  <a:off x="2526364" y="6135203"/>
                  <a:ext cx="648000" cy="648000"/>
                </a:xfrm>
                <a:prstGeom prst="ellipse">
                  <a:avLst/>
                </a:pr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2C3A1F4-7CF6-4AB5-BC86-D0EB9C8790EB}"/>
                    </a:ext>
                  </a:extLst>
                </p:cNvPr>
                <p:cNvSpPr/>
                <p:nvPr/>
              </p:nvSpPr>
              <p:spPr>
                <a:xfrm>
                  <a:off x="310303" y="6975916"/>
                  <a:ext cx="862058" cy="8550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1050" b="1" dirty="0"/>
                    <a:t>Foch</a:t>
                  </a:r>
                </a:p>
                <a:p>
                  <a:pPr algn="just"/>
                  <a:r>
                    <a:rPr lang="fr-FR" sz="1050" i="1" dirty="0"/>
                    <a:t>Au pied d'un bel immeuble ancien, local en parfait état sur rue très passante comprenant une vitrine de 6 mètres.</a:t>
                  </a:r>
                </a:p>
                <a:p>
                  <a:pPr algn="just"/>
                  <a:r>
                    <a:rPr lang="fr-FR" sz="1050" i="1" dirty="0"/>
                    <a:t>Excellente visibilité !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A1193E0-F263-4FDF-BDDB-D5838EF44046}"/>
                    </a:ext>
                  </a:extLst>
                </p:cNvPr>
                <p:cNvSpPr/>
                <p:nvPr/>
              </p:nvSpPr>
              <p:spPr>
                <a:xfrm>
                  <a:off x="2402664" y="6975916"/>
                  <a:ext cx="913798" cy="10545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1050" b="1" dirty="0"/>
                    <a:t>St </a:t>
                  </a:r>
                  <a:r>
                    <a:rPr lang="fr-FR" sz="1050" b="1" dirty="0" err="1"/>
                    <a:t>Priest</a:t>
                  </a:r>
                  <a:r>
                    <a:rPr lang="fr-FR" sz="1050" b="1" dirty="0"/>
                    <a:t> en </a:t>
                  </a:r>
                  <a:r>
                    <a:rPr lang="fr-FR" sz="1050" b="1" dirty="0" err="1"/>
                    <a:t>Jarez</a:t>
                  </a:r>
                  <a:endParaRPr lang="fr-FR" sz="1050" b="1" dirty="0"/>
                </a:p>
                <a:p>
                  <a:pPr algn="just"/>
                  <a:r>
                    <a:rPr lang="fr-FR" sz="1050" i="1" dirty="0"/>
                    <a:t>2 commerces idéalement situés.</a:t>
                  </a:r>
                </a:p>
                <a:p>
                  <a:pPr algn="just"/>
                  <a:r>
                    <a:rPr lang="fr-FR" sz="1050" i="1" dirty="0"/>
                    <a:t>Excellente visibilité et activité en phase avec l’environnement.</a:t>
                  </a:r>
                </a:p>
                <a:p>
                  <a:pPr algn="just"/>
                  <a:r>
                    <a:rPr lang="fr-FR" sz="1050" i="1" dirty="0"/>
                    <a:t>Prix : environ 650 000 € </a:t>
                  </a:r>
                </a:p>
                <a:p>
                  <a:pPr algn="just"/>
                  <a:r>
                    <a:rPr lang="fr-FR" sz="1050" i="1" dirty="0"/>
                    <a:t>Taux : 6,5% acte en mains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39EFB18-8FA8-4E50-8577-4AD77A6F9BAD}"/>
                    </a:ext>
                  </a:extLst>
                </p:cNvPr>
                <p:cNvSpPr/>
                <p:nvPr/>
              </p:nvSpPr>
              <p:spPr>
                <a:xfrm>
                  <a:off x="1343159" y="6975916"/>
                  <a:ext cx="948963" cy="9548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1050" b="1" dirty="0"/>
                    <a:t>Préfecture</a:t>
                  </a:r>
                </a:p>
                <a:p>
                  <a:pPr algn="just"/>
                  <a:r>
                    <a:rPr lang="fr-FR" sz="1050" i="1" dirty="0"/>
                    <a:t>Nouvelle opportunité d’implantation dans  un immeuble prestigieux et indépendant dans le quartier préfecture.</a:t>
                  </a:r>
                </a:p>
                <a:p>
                  <a:pPr algn="just"/>
                  <a:r>
                    <a:rPr lang="fr-FR" sz="1050" i="1" dirty="0"/>
                    <a:t>Prestations luxueuses.</a:t>
                  </a:r>
                </a:p>
                <a:p>
                  <a:pPr algn="just"/>
                  <a:r>
                    <a:rPr lang="fr-FR" sz="1050" i="1" dirty="0"/>
                    <a:t>Offre rare Disponibilité fin 2019.</a:t>
                  </a:r>
                </a:p>
              </p:txBody>
            </p:sp>
          </p:grp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5612D1E-8875-46E2-93D9-6D81DCE0F1D8}"/>
                  </a:ext>
                </a:extLst>
              </p:cNvPr>
              <p:cNvSpPr txBox="1"/>
              <p:nvPr/>
            </p:nvSpPr>
            <p:spPr>
              <a:xfrm>
                <a:off x="232411" y="5801661"/>
                <a:ext cx="1332253" cy="209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Britannic Bold" panose="020B0903060703020204" pitchFamily="34" charset="77"/>
                    <a:cs typeface="Estrangelo Edessa" panose="03080600000000000000" pitchFamily="66" charset="0"/>
                  </a:rPr>
                  <a:t>Les offres du moment</a:t>
                </a:r>
              </a:p>
            </p:txBody>
          </p:sp>
        </p:grp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1E8E1E16-5DAC-2746-8B8B-1BA92E1EF94D}"/>
                </a:ext>
              </a:extLst>
            </p:cNvPr>
            <p:cNvCxnSpPr/>
            <p:nvPr/>
          </p:nvCxnSpPr>
          <p:spPr>
            <a:xfrm>
              <a:off x="1021358" y="7341264"/>
              <a:ext cx="518939" cy="0"/>
            </a:xfrm>
            <a:prstGeom prst="line">
              <a:avLst/>
            </a:prstGeom>
            <a:ln>
              <a:solidFill>
                <a:srgbClr val="E40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C739D54-2E78-6842-B091-693599C4F51E}"/>
                </a:ext>
              </a:extLst>
            </p:cNvPr>
            <p:cNvSpPr/>
            <p:nvPr/>
          </p:nvSpPr>
          <p:spPr>
            <a:xfrm>
              <a:off x="236982" y="8151396"/>
              <a:ext cx="848492" cy="113836"/>
            </a:xfrm>
            <a:prstGeom prst="rect">
              <a:avLst/>
            </a:prstGeom>
            <a:solidFill>
              <a:srgbClr val="E40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/>
                <a:t>COMMERCES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51F00A9-EBAE-AC46-9CF7-131943E2BB7F}"/>
                </a:ext>
              </a:extLst>
            </p:cNvPr>
            <p:cNvSpPr/>
            <p:nvPr/>
          </p:nvSpPr>
          <p:spPr>
            <a:xfrm>
              <a:off x="1269838" y="8155663"/>
              <a:ext cx="948963" cy="107616"/>
            </a:xfrm>
            <a:prstGeom prst="rect">
              <a:avLst/>
            </a:prstGeom>
            <a:solidFill>
              <a:srgbClr val="E40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/>
                <a:t>BUREAUX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FAC0369-8272-BE40-B17E-65604568E60B}"/>
                </a:ext>
              </a:extLst>
            </p:cNvPr>
            <p:cNvSpPr/>
            <p:nvPr/>
          </p:nvSpPr>
          <p:spPr>
            <a:xfrm>
              <a:off x="2353666" y="8159479"/>
              <a:ext cx="865152" cy="107616"/>
            </a:xfrm>
            <a:prstGeom prst="rect">
              <a:avLst/>
            </a:prstGeom>
            <a:solidFill>
              <a:srgbClr val="E40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/>
                <a:t>INVESTISSEMENT</a:t>
              </a:r>
              <a:endParaRPr lang="fr-FR" sz="406" b="1" dirty="0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30A21DD-4969-B549-A1F0-BDEB61CAF807}"/>
              </a:ext>
            </a:extLst>
          </p:cNvPr>
          <p:cNvGrpSpPr>
            <a:grpSpLocks noChangeAspect="1"/>
          </p:cNvGrpSpPr>
          <p:nvPr/>
        </p:nvGrpSpPr>
        <p:grpSpPr>
          <a:xfrm>
            <a:off x="752847" y="4893272"/>
            <a:ext cx="5338930" cy="3789282"/>
            <a:chOff x="1" y="9690489"/>
            <a:chExt cx="3456296" cy="2453091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5E5CD64D-9FBD-4E48-AF5D-8CB00F1BE021}"/>
                </a:ext>
              </a:extLst>
            </p:cNvPr>
            <p:cNvCxnSpPr/>
            <p:nvPr/>
          </p:nvCxnSpPr>
          <p:spPr>
            <a:xfrm>
              <a:off x="939041" y="9899995"/>
              <a:ext cx="518939" cy="0"/>
            </a:xfrm>
            <a:prstGeom prst="line">
              <a:avLst/>
            </a:prstGeom>
            <a:ln>
              <a:solidFill>
                <a:srgbClr val="E40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54D14FAC-BE34-CF46-AFF9-814BC5F164B4}"/>
                </a:ext>
              </a:extLst>
            </p:cNvPr>
            <p:cNvGrpSpPr/>
            <p:nvPr/>
          </p:nvGrpSpPr>
          <p:grpSpPr>
            <a:xfrm>
              <a:off x="1" y="9690489"/>
              <a:ext cx="3456296" cy="2453091"/>
              <a:chOff x="-134856" y="9355611"/>
              <a:chExt cx="3456296" cy="2453091"/>
            </a:xfrm>
          </p:grpSpPr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006D2F72-4259-D243-A0C1-90AF88D3DAEC}"/>
                  </a:ext>
                </a:extLst>
              </p:cNvPr>
              <p:cNvSpPr txBox="1"/>
              <p:nvPr/>
            </p:nvSpPr>
            <p:spPr>
              <a:xfrm>
                <a:off x="1734484" y="9761437"/>
                <a:ext cx="1586956" cy="204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050" b="1" dirty="0"/>
                  <a:t>H7</a:t>
                </a:r>
                <a:r>
                  <a:rPr lang="fr-FR" sz="1050" dirty="0"/>
                  <a:t>, un lieu qui s’étend sur plus de 5000m2 !</a:t>
                </a:r>
              </a:p>
              <a:p>
                <a:pPr algn="just"/>
                <a:endParaRPr lang="fr-FR" sz="1050" dirty="0"/>
              </a:p>
              <a:p>
                <a:pPr algn="just"/>
                <a:r>
                  <a:rPr lang="fr-FR" sz="1050" dirty="0"/>
                  <a:t>C’est 70 start-ups qui seront logées dans l’ancienne chaudronnerie du Quai Perrache avec des structures qui travaillent sur l’alternative à </a:t>
                </a:r>
                <a:r>
                  <a:rPr lang="fr-FR" sz="1050" dirty="0" err="1"/>
                  <a:t>WeTransfert</a:t>
                </a:r>
                <a:r>
                  <a:rPr lang="fr-FR" sz="1050" dirty="0"/>
                  <a:t>, sur la </a:t>
                </a:r>
                <a:r>
                  <a:rPr lang="fr-FR" sz="1050" dirty="0" err="1"/>
                  <a:t>blockchain</a:t>
                </a:r>
                <a:r>
                  <a:rPr lang="fr-FR" sz="1050" dirty="0"/>
                  <a:t> (</a:t>
                </a:r>
                <a:r>
                  <a:rPr lang="fr-FR" sz="1050" dirty="0" err="1"/>
                  <a:t>IEec</a:t>
                </a:r>
                <a:r>
                  <a:rPr lang="fr-FR" sz="1050" dirty="0"/>
                  <a:t>) et la santé (</a:t>
                </a:r>
                <a:r>
                  <a:rPr lang="fr-FR" sz="1050" dirty="0" err="1"/>
                  <a:t>Lumeen</a:t>
                </a:r>
                <a:r>
                  <a:rPr lang="fr-FR" sz="1050" dirty="0"/>
                  <a:t>). </a:t>
                </a:r>
              </a:p>
              <a:p>
                <a:pPr algn="just"/>
                <a:r>
                  <a:rPr lang="fr-FR" sz="1050" dirty="0"/>
                  <a:t>Financement des travaux, Métropole et région, gestion financière, le consortium spécialisé dans l’entreprenariat social « SOS » !</a:t>
                </a:r>
              </a:p>
              <a:p>
                <a:pPr algn="just"/>
                <a:endParaRPr lang="fr-FR" sz="1050" dirty="0"/>
              </a:p>
              <a:p>
                <a:pPr algn="just"/>
                <a:r>
                  <a:rPr lang="fr-FR" sz="1050" dirty="0"/>
                  <a:t>La French Tech ou </a:t>
                </a:r>
                <a:r>
                  <a:rPr lang="fr-FR" sz="1050" dirty="0" err="1"/>
                  <a:t>Touch</a:t>
                </a:r>
                <a:r>
                  <a:rPr lang="fr-FR" sz="1050" dirty="0"/>
                  <a:t> présente à LYON prouve donc bien sa volonté de faire évoluer ces espaces aussi vite que notre univers </a:t>
                </a:r>
                <a:r>
                  <a:rPr lang="fr-FR" sz="1050" dirty="0" err="1"/>
                  <a:t>hyperconnecté</a:t>
                </a:r>
                <a:r>
                  <a:rPr lang="fr-FR" sz="1050" dirty="0"/>
                  <a:t> et mouvant.</a:t>
                </a:r>
              </a:p>
              <a:p>
                <a:pPr algn="just"/>
                <a:endParaRPr lang="fr-FR" sz="1050" dirty="0"/>
              </a:p>
            </p:txBody>
          </p:sp>
          <p:sp>
            <p:nvSpPr>
              <p:cNvPr id="82" name="Triangle isocèle 49">
                <a:extLst>
                  <a:ext uri="{FF2B5EF4-FFF2-40B4-BE49-F238E27FC236}">
                    <a16:creationId xmlns:a16="http://schemas.microsoft.com/office/drawing/2014/main" id="{E3E383D0-4056-1740-9419-C40B08799103}"/>
                  </a:ext>
                </a:extLst>
              </p:cNvPr>
              <p:cNvSpPr/>
              <p:nvPr/>
            </p:nvSpPr>
            <p:spPr>
              <a:xfrm rot="5400000">
                <a:off x="-593921" y="10690164"/>
                <a:ext cx="1439041" cy="520912"/>
              </a:xfrm>
              <a:prstGeom prst="triangle">
                <a:avLst>
                  <a:gd name="adj" fmla="val 60841"/>
                </a:avLst>
              </a:prstGeom>
              <a:solidFill>
                <a:srgbClr val="E40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4316"/>
              </a:p>
            </p:txBody>
          </p:sp>
          <p:pic>
            <p:nvPicPr>
              <p:cNvPr id="83" name="Image 82" descr="Une image contenant route, ciel, extérieur, bâtiment&#10;&#10;Description générée automatiquement">
                <a:hlinkClick r:id="rId5"/>
                <a:extLst>
                  <a:ext uri="{FF2B5EF4-FFF2-40B4-BE49-F238E27FC236}">
                    <a16:creationId xmlns:a16="http://schemas.microsoft.com/office/drawing/2014/main" id="{3EFDBC76-C278-FD43-B660-33511FDC9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1" y="10119624"/>
                <a:ext cx="1647386" cy="93500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044EE4AA-24BE-B241-A679-EED3D14A491C}"/>
                  </a:ext>
                </a:extLst>
              </p:cNvPr>
              <p:cNvSpPr txBox="1"/>
              <p:nvPr/>
            </p:nvSpPr>
            <p:spPr>
              <a:xfrm>
                <a:off x="-22822" y="9355611"/>
                <a:ext cx="1348239" cy="219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Britannic Bold" panose="020B0903060703020204" pitchFamily="34" charset="77"/>
                    <a:cs typeface="Estrangelo Edessa" panose="03080600000000000000" pitchFamily="66" charset="0"/>
                  </a:rPr>
                  <a:t>Actualités lyonnaises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44932D2-F9EF-0F49-ADCE-F76A1163890A}"/>
              </a:ext>
            </a:extLst>
          </p:cNvPr>
          <p:cNvSpPr/>
          <p:nvPr/>
        </p:nvSpPr>
        <p:spPr>
          <a:xfrm>
            <a:off x="2299632" y="5286130"/>
            <a:ext cx="1040852" cy="4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274653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9613BF0E-64A2-4E47-BB32-AA990CB1DEE5}"/>
              </a:ext>
            </a:extLst>
          </p:cNvPr>
          <p:cNvGrpSpPr>
            <a:grpSpLocks noChangeAspect="1"/>
          </p:cNvGrpSpPr>
          <p:nvPr/>
        </p:nvGrpSpPr>
        <p:grpSpPr>
          <a:xfrm>
            <a:off x="596347" y="215856"/>
            <a:ext cx="5665306" cy="9614046"/>
            <a:chOff x="1966316" y="2506904"/>
            <a:chExt cx="2925367" cy="4964359"/>
          </a:xfrm>
        </p:grpSpPr>
        <p:pic>
          <p:nvPicPr>
            <p:cNvPr id="13" name="Image 12" descr="Une image contenant extérieur, ciel, pont, eau&#10;&#10;Description générée automatiquement">
              <a:extLst>
                <a:ext uri="{FF2B5EF4-FFF2-40B4-BE49-F238E27FC236}">
                  <a16:creationId xmlns:a16="http://schemas.microsoft.com/office/drawing/2014/main" id="{FBE9F927-8564-3947-861A-98F803F17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28"/>
            <a:stretch/>
          </p:blipFill>
          <p:spPr>
            <a:xfrm>
              <a:off x="1966318" y="2515614"/>
              <a:ext cx="2900417" cy="1918686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E107276-E04B-4DC7-BC55-C1276418BAA6}"/>
                </a:ext>
              </a:extLst>
            </p:cNvPr>
            <p:cNvGrpSpPr/>
            <p:nvPr/>
          </p:nvGrpSpPr>
          <p:grpSpPr>
            <a:xfrm>
              <a:off x="1966316" y="2506904"/>
              <a:ext cx="2925367" cy="4964359"/>
              <a:chOff x="-1" y="1672215"/>
              <a:chExt cx="3600451" cy="6109981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151AA75B-C104-424E-8B43-4956C4E14C6A}"/>
                  </a:ext>
                </a:extLst>
              </p:cNvPr>
              <p:cNvGrpSpPr/>
              <p:nvPr/>
            </p:nvGrpSpPr>
            <p:grpSpPr>
              <a:xfrm>
                <a:off x="77" y="5829125"/>
                <a:ext cx="3600373" cy="1953071"/>
                <a:chOff x="77" y="3810439"/>
                <a:chExt cx="3600373" cy="1953071"/>
              </a:xfrm>
            </p:grpSpPr>
            <p:grpSp>
              <p:nvGrpSpPr>
                <p:cNvPr id="60" name="Groupe 59">
                  <a:extLst>
                    <a:ext uri="{FF2B5EF4-FFF2-40B4-BE49-F238E27FC236}">
                      <a16:creationId xmlns:a16="http://schemas.microsoft.com/office/drawing/2014/main" id="{F274287D-11E5-4C49-865F-44BC50F4B606}"/>
                    </a:ext>
                  </a:extLst>
                </p:cNvPr>
                <p:cNvGrpSpPr/>
                <p:nvPr/>
              </p:nvGrpSpPr>
              <p:grpSpPr>
                <a:xfrm>
                  <a:off x="77" y="3810439"/>
                  <a:ext cx="3600373" cy="1953071"/>
                  <a:chOff x="-77" y="8686800"/>
                  <a:chExt cx="3600373" cy="1953071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73E5EA2-2963-46F2-BCCE-79168F9D3620}"/>
                      </a:ext>
                    </a:extLst>
                  </p:cNvPr>
                  <p:cNvSpPr/>
                  <p:nvPr/>
                </p:nvSpPr>
                <p:spPr>
                  <a:xfrm>
                    <a:off x="-77" y="8686800"/>
                    <a:ext cx="3600373" cy="1924699"/>
                  </a:xfrm>
                  <a:prstGeom prst="rect">
                    <a:avLst/>
                  </a:prstGeom>
                  <a:solidFill>
                    <a:srgbClr val="F8F8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63"/>
                  </a:p>
                </p:txBody>
              </p:sp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4251CEA3-DE01-423D-8E7B-C8AC9569D1D6}"/>
                      </a:ext>
                    </a:extLst>
                  </p:cNvPr>
                  <p:cNvSpPr txBox="1"/>
                  <p:nvPr/>
                </p:nvSpPr>
                <p:spPr>
                  <a:xfrm>
                    <a:off x="2072825" y="8848421"/>
                    <a:ext cx="733704" cy="2151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Britannic Bold" panose="020B0903060703020204" pitchFamily="34" charset="77"/>
                        <a:cs typeface="Estrangelo Edessa" panose="03080600000000000000" pitchFamily="66" charset="0"/>
                      </a:rPr>
                      <a:t>Testez-le ! 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5CD670C0-82EB-469A-82AE-F769C08E2E16}"/>
                      </a:ext>
                    </a:extLst>
                  </p:cNvPr>
                  <p:cNvSpPr/>
                  <p:nvPr/>
                </p:nvSpPr>
                <p:spPr>
                  <a:xfrm>
                    <a:off x="1755098" y="9143530"/>
                    <a:ext cx="1635648" cy="14963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fr-FR" sz="1050" dirty="0"/>
                      <a:t>Figure emblématique de l’avenue Felix Faure, la petite charcuterie rétro présente depuis 1964 a laissé place à </a:t>
                    </a:r>
                    <a:r>
                      <a:rPr lang="fr-FR" sz="1050" b="1" dirty="0"/>
                      <a:t>ARCU’TERIE</a:t>
                    </a:r>
                    <a:r>
                      <a:rPr lang="fr-FR" sz="1050" dirty="0"/>
                      <a:t> le 1</a:t>
                    </a:r>
                    <a:r>
                      <a:rPr lang="fr-FR" sz="1050" baseline="30000" dirty="0"/>
                      <a:t>er</a:t>
                    </a:r>
                    <a:r>
                      <a:rPr lang="fr-FR" sz="1050" dirty="0"/>
                      <a:t> décembre 2018. </a:t>
                    </a:r>
                  </a:p>
                  <a:p>
                    <a:pPr algn="just"/>
                    <a:endParaRPr lang="fr-FR" sz="1050" dirty="0"/>
                  </a:p>
                  <a:p>
                    <a:pPr algn="just"/>
                    <a:r>
                      <a:rPr lang="fr-FR" sz="1050" dirty="0"/>
                      <a:t>Le pari fou, regrouper l’art contemporain, le design et le vintage dans le même lieu.</a:t>
                    </a:r>
                  </a:p>
                  <a:p>
                    <a:pPr algn="just"/>
                    <a:r>
                      <a:rPr lang="fr-FR" sz="1050" dirty="0"/>
                      <a:t>De l’art, du vieux, des artistes et créateurs, à découvrir absolument ! </a:t>
                    </a:r>
                  </a:p>
                  <a:p>
                    <a:endParaRPr lang="fr-FR" sz="1050" dirty="0"/>
                  </a:p>
                  <a:p>
                    <a:endParaRPr lang="fr-FR" sz="1050" dirty="0"/>
                  </a:p>
                  <a:p>
                    <a:pPr algn="just"/>
                    <a:r>
                      <a:rPr lang="fr-FR" sz="1050" i="1" dirty="0"/>
                      <a:t>ART’CUTERIE – 44, Avenue Félix FAURE</a:t>
                    </a:r>
                  </a:p>
                  <a:p>
                    <a:pPr algn="just"/>
                    <a:r>
                      <a:rPr lang="fr-FR" sz="1050" i="1" dirty="0"/>
                      <a:t>69003 LYON</a:t>
                    </a:r>
                  </a:p>
                  <a:p>
                    <a:pPr algn="just"/>
                    <a:endParaRPr lang="fr-FR" sz="1050" dirty="0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3D4271F2-9AB0-4BEC-ADC0-080890D72ACD}"/>
                      </a:ext>
                    </a:extLst>
                  </p:cNvPr>
                  <p:cNvSpPr/>
                  <p:nvPr/>
                </p:nvSpPr>
                <p:spPr>
                  <a:xfrm>
                    <a:off x="0" y="8686801"/>
                    <a:ext cx="805532" cy="1924699"/>
                  </a:xfrm>
                  <a:prstGeom prst="rect">
                    <a:avLst/>
                  </a:prstGeom>
                  <a:solidFill>
                    <a:srgbClr val="E4001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63"/>
                  </a:p>
                </p:txBody>
              </p:sp>
              <p:sp>
                <p:nvSpPr>
                  <p:cNvPr id="65" name="Triangle rectangle 64">
                    <a:extLst>
                      <a:ext uri="{FF2B5EF4-FFF2-40B4-BE49-F238E27FC236}">
                        <a16:creationId xmlns:a16="http://schemas.microsoft.com/office/drawing/2014/main" id="{46B4EE4F-F87B-4360-BB8F-4FDAB4182044}"/>
                      </a:ext>
                    </a:extLst>
                  </p:cNvPr>
                  <p:cNvSpPr/>
                  <p:nvPr/>
                </p:nvSpPr>
                <p:spPr>
                  <a:xfrm>
                    <a:off x="805532" y="8686801"/>
                    <a:ext cx="757966" cy="1924699"/>
                  </a:xfrm>
                  <a:prstGeom prst="rtTriangle">
                    <a:avLst/>
                  </a:prstGeom>
                  <a:solidFill>
                    <a:srgbClr val="E4001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63"/>
                  </a:p>
                </p:txBody>
              </p:sp>
            </p:grpSp>
            <p:pic>
              <p:nvPicPr>
                <p:cNvPr id="44" name="Image 43" descr="P:\MESDOCUMENTS.FB\VOIX DU LYON\2 VOIX DU LYON 2019\ARCUTERIE VOIX DU LYON 2.jpg">
                  <a:extLst>
                    <a:ext uri="{FF2B5EF4-FFF2-40B4-BE49-F238E27FC236}">
                      <a16:creationId xmlns:a16="http://schemas.microsoft.com/office/drawing/2014/main" id="{17ECEA49-AC8F-B543-8495-13CC9889AF31}"/>
                    </a:ext>
                  </a:extLst>
                </p:cNvPr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847" y="4267169"/>
                  <a:ext cx="1075538" cy="102767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46368AC3-1A25-2949-A352-E008F6D3737A}"/>
                  </a:ext>
                </a:extLst>
              </p:cNvPr>
              <p:cNvGrpSpPr/>
              <p:nvPr/>
            </p:nvGrpSpPr>
            <p:grpSpPr>
              <a:xfrm>
                <a:off x="0" y="4064678"/>
                <a:ext cx="3600450" cy="1807506"/>
                <a:chOff x="0" y="1929864"/>
                <a:chExt cx="3600450" cy="1807506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F9C144C2-539E-7A4A-A053-36CBFE57E6DA}"/>
                    </a:ext>
                  </a:extLst>
                </p:cNvPr>
                <p:cNvGrpSpPr/>
                <p:nvPr/>
              </p:nvGrpSpPr>
              <p:grpSpPr>
                <a:xfrm>
                  <a:off x="0" y="2016834"/>
                  <a:ext cx="3600450" cy="1720536"/>
                  <a:chOff x="0" y="2016834"/>
                  <a:chExt cx="3600450" cy="1720536"/>
                </a:xfrm>
              </p:grpSpPr>
              <p:grpSp>
                <p:nvGrpSpPr>
                  <p:cNvPr id="51" name="Groupe 50">
                    <a:extLst>
                      <a:ext uri="{FF2B5EF4-FFF2-40B4-BE49-F238E27FC236}">
                        <a16:creationId xmlns:a16="http://schemas.microsoft.com/office/drawing/2014/main" id="{B853B129-181C-4965-8015-EF0257AF2EC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2016834"/>
                    <a:ext cx="3600450" cy="1720536"/>
                    <a:chOff x="0" y="2055110"/>
                    <a:chExt cx="3600450" cy="1847213"/>
                  </a:xfrm>
                </p:grpSpPr>
                <p:grpSp>
                  <p:nvGrpSpPr>
                    <p:cNvPr id="49" name="Groupe 48">
                      <a:extLst>
                        <a:ext uri="{FF2B5EF4-FFF2-40B4-BE49-F238E27FC236}">
                          <a16:creationId xmlns:a16="http://schemas.microsoft.com/office/drawing/2014/main" id="{8C18F33B-2812-4BE7-9216-85D8154F7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706" y="2055110"/>
                      <a:ext cx="1630823" cy="1474513"/>
                      <a:chOff x="-80269" y="4301569"/>
                      <a:chExt cx="1630823" cy="1474513"/>
                    </a:xfrm>
                  </p:grpSpPr>
                  <p:sp>
                    <p:nvSpPr>
                      <p:cNvPr id="53" name="ZoneTexte 52">
                        <a:extLst>
                          <a:ext uri="{FF2B5EF4-FFF2-40B4-BE49-F238E27FC236}">
                            <a16:creationId xmlns:a16="http://schemas.microsoft.com/office/drawing/2014/main" id="{F083E3C5-7EA1-42BB-90D5-EE9C3CF31D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0332" y="4301569"/>
                        <a:ext cx="948660" cy="2310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600" dirty="0">
                            <a:latin typeface="Britannic Bold" panose="020B0903060703020204" pitchFamily="34" charset="77"/>
                            <a:cs typeface="Estrangelo Edessa" panose="03080600000000000000" pitchFamily="66" charset="0"/>
                          </a:rPr>
                          <a:t>Photo du mois</a:t>
                        </a:r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82A72E15-AA29-4716-8157-8B55D60BFD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0269" y="4831075"/>
                        <a:ext cx="1630823" cy="94500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just"/>
                        <a:r>
                          <a:rPr lang="fr-FR" sz="1050" dirty="0"/>
                          <a:t>Lyon nous réserve très souvent de très belles surprises… Connue pour son environnement et ses festivals consacrés au </a:t>
                        </a:r>
                        <a:r>
                          <a:rPr lang="fr-FR" sz="1050" dirty="0" err="1"/>
                          <a:t>street</a:t>
                        </a:r>
                        <a:r>
                          <a:rPr lang="fr-FR" sz="1050" dirty="0"/>
                          <a:t>-art, c’est aujourd’hui cette œuvre que nous souhaitons mettre en avant.</a:t>
                        </a:r>
                      </a:p>
                      <a:p>
                        <a:pPr algn="just"/>
                        <a:endParaRPr lang="fr-FR" sz="1050" dirty="0"/>
                      </a:p>
                      <a:p>
                        <a:pPr algn="just"/>
                        <a:r>
                          <a:rPr lang="fr-FR" sz="1050" dirty="0"/>
                          <a:t>Levez la tête, les plus belles œuvres se trouvent peut-être au dessus de vous !</a:t>
                        </a:r>
                      </a:p>
                    </p:txBody>
                  </p:sp>
                </p:grp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57CC2DB6-A203-4389-B6A1-E6BE042A3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757908"/>
                      <a:ext cx="3600450" cy="1444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63"/>
                    </a:p>
                  </p:txBody>
                </p:sp>
              </p:grpSp>
              <p:pic>
                <p:nvPicPr>
                  <p:cNvPr id="4" name="Image 3">
                    <a:extLst>
                      <a:ext uri="{FF2B5EF4-FFF2-40B4-BE49-F238E27FC236}">
                        <a16:creationId xmlns:a16="http://schemas.microsoft.com/office/drawing/2014/main" id="{9801E7A9-ECFE-F249-91A3-7387B170AC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434627">
                    <a:off x="2041873" y="2198447"/>
                    <a:ext cx="1123391" cy="1375120"/>
                  </a:xfrm>
                  <a:prstGeom prst="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sp>
              <p:nvSpPr>
                <p:cNvPr id="45" name="Triangle isocèle 49">
                  <a:extLst>
                    <a:ext uri="{FF2B5EF4-FFF2-40B4-BE49-F238E27FC236}">
                      <a16:creationId xmlns:a16="http://schemas.microsoft.com/office/drawing/2014/main" id="{02A34586-2CEA-1A4D-8019-0313E6C2442A}"/>
                    </a:ext>
                  </a:extLst>
                </p:cNvPr>
                <p:cNvSpPr/>
                <p:nvPr/>
              </p:nvSpPr>
              <p:spPr>
                <a:xfrm rot="16200000">
                  <a:off x="2580954" y="2388929"/>
                  <a:ext cx="1439041" cy="520912"/>
                </a:xfrm>
                <a:prstGeom prst="triangle">
                  <a:avLst>
                    <a:gd name="adj" fmla="val 60841"/>
                  </a:avLst>
                </a:prstGeom>
                <a:solidFill>
                  <a:srgbClr val="E400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/>
                </a:p>
              </p:txBody>
            </p: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76E02961-F974-0B44-8B81-2510E87B89F6}"/>
                    </a:ext>
                  </a:extLst>
                </p:cNvPr>
                <p:cNvCxnSpPr/>
                <p:nvPr/>
              </p:nvCxnSpPr>
              <p:spPr>
                <a:xfrm>
                  <a:off x="735581" y="2218931"/>
                  <a:ext cx="518939" cy="0"/>
                </a:xfrm>
                <a:prstGeom prst="line">
                  <a:avLst/>
                </a:prstGeom>
                <a:ln>
                  <a:solidFill>
                    <a:srgbClr val="E4001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BBD9665A-06A9-6B49-BCAB-EC7C8E4E9368}"/>
                  </a:ext>
                </a:extLst>
              </p:cNvPr>
              <p:cNvGrpSpPr/>
              <p:nvPr/>
            </p:nvGrpSpPr>
            <p:grpSpPr>
              <a:xfrm>
                <a:off x="-1" y="1672215"/>
                <a:ext cx="3569743" cy="2373243"/>
                <a:chOff x="-2932772" y="10312870"/>
                <a:chExt cx="3569743" cy="2373243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46C6789-953C-4441-B3AC-DE6983309E4B}"/>
                    </a:ext>
                  </a:extLst>
                </p:cNvPr>
                <p:cNvSpPr/>
                <p:nvPr/>
              </p:nvSpPr>
              <p:spPr>
                <a:xfrm>
                  <a:off x="-2932772" y="10324652"/>
                  <a:ext cx="3569743" cy="2361461"/>
                </a:xfrm>
                <a:prstGeom prst="rect">
                  <a:avLst/>
                </a:prstGeom>
                <a:solidFill>
                  <a:schemeClr val="tx1">
                    <a:alpha val="7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63" dirty="0"/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0281B74C-2EC0-6E4D-A7BA-F9AB35FC33D4}"/>
                    </a:ext>
                  </a:extLst>
                </p:cNvPr>
                <p:cNvSpPr txBox="1"/>
                <p:nvPr/>
              </p:nvSpPr>
              <p:spPr>
                <a:xfrm>
                  <a:off x="-944750" y="10312870"/>
                  <a:ext cx="906892" cy="21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>
                      <a:solidFill>
                        <a:schemeClr val="bg1"/>
                      </a:solidFill>
                      <a:latin typeface="Britannic Bold" panose="020B0903060703020204" pitchFamily="34" charset="77"/>
                      <a:cs typeface="Estrangelo Edessa" panose="03080600000000000000" pitchFamily="66" charset="0"/>
                    </a:rPr>
                    <a:t>Success</a:t>
                  </a:r>
                  <a:r>
                    <a:rPr lang="fr-FR" sz="1600" dirty="0">
                      <a:solidFill>
                        <a:schemeClr val="bg1"/>
                      </a:solidFill>
                      <a:latin typeface="Britannic Bold" panose="020B0903060703020204" pitchFamily="34" charset="77"/>
                      <a:cs typeface="Estrangelo Edessa" panose="03080600000000000000" pitchFamily="66" charset="0"/>
                    </a:rPr>
                    <a:t> story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624CC68-182F-E34D-A1C7-5EF657D96AF9}"/>
                    </a:ext>
                  </a:extLst>
                </p:cNvPr>
                <p:cNvSpPr/>
                <p:nvPr/>
              </p:nvSpPr>
              <p:spPr>
                <a:xfrm>
                  <a:off x="-1573737" y="10599199"/>
                  <a:ext cx="2161594" cy="20146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Madame </a:t>
                  </a:r>
                  <a:r>
                    <a:rPr lang="fr-FR" sz="1000" b="1" dirty="0">
                      <a:solidFill>
                        <a:schemeClr val="bg1"/>
                      </a:solidFill>
                    </a:rPr>
                    <a:t>Fouzia BOUZERDA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 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Elle vous demandera sûrement de l’appeler par son prénom tant cette amie d’Omnium est accessible et sensible aux relations humaines simples et franches !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 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Avocate de formation par le biais de son cabinet éponyme, Fouzia est l’adjointe au commerce et à l’artisanat depuis 2014 avec Gérard COLLOMB !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Humaniste avec les associations « </a:t>
                  </a:r>
                  <a:r>
                    <a:rPr lang="fr-FR" sz="1000" i="1" dirty="0">
                      <a:solidFill>
                        <a:schemeClr val="bg1"/>
                      </a:solidFill>
                    </a:rPr>
                    <a:t>Femmes au Cœur de l’Économie</a:t>
                  </a:r>
                  <a:r>
                    <a:rPr lang="fr-FR" sz="1000" dirty="0">
                      <a:solidFill>
                        <a:schemeClr val="bg1"/>
                      </a:solidFill>
                    </a:rPr>
                    <a:t> » et « </a:t>
                  </a:r>
                  <a:r>
                    <a:rPr lang="fr-FR" sz="1000" i="1" dirty="0">
                      <a:solidFill>
                        <a:schemeClr val="bg1"/>
                      </a:solidFill>
                    </a:rPr>
                    <a:t>Club Rhône Alpes diversité</a:t>
                  </a:r>
                  <a:r>
                    <a:rPr lang="fr-FR" sz="1000" dirty="0">
                      <a:solidFill>
                        <a:schemeClr val="bg1"/>
                      </a:solidFill>
                    </a:rPr>
                    <a:t> », elle poursuit son intérêt pour l’économie Lyonnaise en tant que Vice-Présidente Pôle Économie de la Métropole depuis fin 2018.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Madame BOUZERDA devient par la suite la Présidente du </a:t>
                  </a:r>
                  <a:r>
                    <a:rPr lang="fr-FR" sz="1000" dirty="0" err="1">
                      <a:solidFill>
                        <a:schemeClr val="bg1"/>
                      </a:solidFill>
                    </a:rPr>
                    <a:t>Sytral</a:t>
                  </a:r>
                  <a:r>
                    <a:rPr lang="fr-FR" sz="1000" dirty="0">
                      <a:solidFill>
                        <a:schemeClr val="bg1"/>
                      </a:solidFill>
                    </a:rPr>
                    <a:t> pour gérer les transports de 290 communes pour près d’1 milliard d’euros de budget !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 </a:t>
                  </a:r>
                </a:p>
                <a:p>
                  <a:pPr algn="just"/>
                  <a:r>
                    <a:rPr lang="fr-FR" sz="1000" dirty="0">
                      <a:solidFill>
                        <a:schemeClr val="bg1"/>
                      </a:solidFill>
                    </a:rPr>
                    <a:t>Cumulardes pour certains, surdouée et aimant sa ville pour d’autres… Chez OMNIUM, nous avons choisi et votons pleinement pour ce talent au grand cœur !</a:t>
                  </a:r>
                </a:p>
              </p:txBody>
            </p:sp>
          </p:grpSp>
        </p:grpSp>
        <p:pic>
          <p:nvPicPr>
            <p:cNvPr id="3" name="Image 2" descr="Une image contenant personne, bâtiment, extérieur, terrain&#10;&#10;Description générée automatiquement">
              <a:extLst>
                <a:ext uri="{FF2B5EF4-FFF2-40B4-BE49-F238E27FC236}">
                  <a16:creationId xmlns:a16="http://schemas.microsoft.com/office/drawing/2014/main" id="{45684A76-D66D-314A-9457-A2BA52D1A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416" y="2990175"/>
              <a:ext cx="971230" cy="6476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961271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</TotalTime>
  <Words>226</Words>
  <Application>Microsoft Office PowerPoint</Application>
  <PresentationFormat>Format A4 (210 x 297 mm)</PresentationFormat>
  <Paragraphs>76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Britannic Bold</vt:lpstr>
      <vt:lpstr>Calibri</vt:lpstr>
      <vt:lpstr>Calibri Light</vt:lpstr>
      <vt:lpstr>Mistral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Olivia OR. ROBERT</dc:creator>
  <cp:lastModifiedBy>Olivia OR. ROBERT</cp:lastModifiedBy>
  <cp:revision>67</cp:revision>
  <cp:lastPrinted>2019-07-17T08:25:47Z</cp:lastPrinted>
  <dcterms:created xsi:type="dcterms:W3CDTF">2018-09-03T14:42:33Z</dcterms:created>
  <dcterms:modified xsi:type="dcterms:W3CDTF">2019-07-17T08:26:20Z</dcterms:modified>
</cp:coreProperties>
</file>